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7" r:id="rId3"/>
    <p:sldId id="310" r:id="rId4"/>
    <p:sldId id="311" r:id="rId5"/>
    <p:sldId id="307" r:id="rId6"/>
    <p:sldId id="312" r:id="rId7"/>
    <p:sldId id="308" r:id="rId8"/>
    <p:sldId id="316" r:id="rId9"/>
    <p:sldId id="309" r:id="rId10"/>
    <p:sldId id="313" r:id="rId11"/>
    <p:sldId id="315" r:id="rId12"/>
    <p:sldId id="314" r:id="rId13"/>
    <p:sldId id="317" r:id="rId14"/>
  </p:sldIdLst>
  <p:sldSz cx="9144000" cy="5143500" type="screen16x9"/>
  <p:notesSz cx="6858000" cy="9144000"/>
  <p:embeddedFontLst>
    <p:embeddedFont>
      <p:font typeface="BM JUA OTF" panose="020B0600000101010101" charset="-127"/>
      <p:regular r:id="rId16"/>
    </p:embeddedFont>
    <p:embeddedFont>
      <p:font typeface="Malgun Gothic" panose="020B0503020000020004" pitchFamily="50" charset="-127"/>
      <p:regular r:id="rId17"/>
      <p:bold r:id="rId18"/>
    </p:embeddedFont>
    <p:embeddedFont>
      <p:font typeface="Bigshot One" panose="020B06000001010101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2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40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0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5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3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38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9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7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26675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211701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499895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21390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ic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card-mode?category=container-regist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www.cncf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ntainer-regist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loud.com/product/compute/containerRegistry" TargetMode="External"/><Relationship Id="rId5" Type="http://schemas.openxmlformats.org/officeDocument/2006/relationships/hyperlink" Target="https://azure.microsoft.com/en-us/services/container-registry/#overview" TargetMode="External"/><Relationship Id="rId4" Type="http://schemas.openxmlformats.org/officeDocument/2006/relationships/hyperlink" Target="https://aws.amazon.com/ko/ec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www.alpinelinux.org/about/" TargetMode="External"/><Relationship Id="rId4" Type="http://schemas.openxmlformats.org/officeDocument/2006/relationships/hyperlink" Target="https://rokrokss.com/post/2019/10/17/%EB%8F%84%EC%BB%A4-Docker-%EC%A0%95%EB%A6%AC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yscore.sejong.ac.kr/~woongbak/publications/DJ26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view.kr/data/deview/session/attach/1400_T3_%E1%84%89%E1%85%B5%E1%86%B7%E1%84%8C%E1%85%A2%E1%84%92%E1%85%AE%E1%86%AB_Container%E1%84%87%E1%85%A9%E1%84%8B%E1%85%A1%E1%86%AB%E1%84%8B%E1%85%B5%E1%84%8B%E1%85%A3%E1%84%80%E1%85%B5(docker,kubernetes)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azure.microsoft.com/ko-kr/updates/azure-container-service-will-retire-on-january-31-202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도커의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한계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도커의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한계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695415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https://azure.microsoft.com/ko-kr/updates/azure-container-service-will-retire-on-january-31-2020/</a:t>
            </a:r>
            <a:endParaRPr kumimoji="1" lang="en" altLang="ko-Kore-KR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720000" y="116163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B30BE-75CB-4DCF-AC95-64842F99327E}"/>
              </a:ext>
            </a:extLst>
          </p:cNvPr>
          <p:cNvSpPr txBox="1"/>
          <p:nvPr/>
        </p:nvSpPr>
        <p:spPr>
          <a:xfrm>
            <a:off x="720000" y="2292047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스케일 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8F94A-3AD0-4661-92EC-B2262FBEA767}"/>
              </a:ext>
            </a:extLst>
          </p:cNvPr>
          <p:cNvSpPr txBox="1"/>
          <p:nvPr/>
        </p:nvSpPr>
        <p:spPr>
          <a:xfrm>
            <a:off x="720000" y="3318784"/>
            <a:ext cx="2041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라이프 사이클 관리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E286CA-723F-4E40-B08C-60446DEB93F5}"/>
              </a:ext>
            </a:extLst>
          </p:cNvPr>
          <p:cNvSpPr/>
          <p:nvPr/>
        </p:nvSpPr>
        <p:spPr>
          <a:xfrm>
            <a:off x="2253996" y="1499616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E79641-6A9D-4B8A-B14A-188D3A9727D6}"/>
              </a:ext>
            </a:extLst>
          </p:cNvPr>
          <p:cNvSpPr/>
          <p:nvPr/>
        </p:nvSpPr>
        <p:spPr>
          <a:xfrm>
            <a:off x="3773424" y="1496883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B3F9C4-42CF-4FB9-87AC-8FD2C57ADAE4}"/>
              </a:ext>
            </a:extLst>
          </p:cNvPr>
          <p:cNvSpPr/>
          <p:nvPr/>
        </p:nvSpPr>
        <p:spPr>
          <a:xfrm>
            <a:off x="2253996" y="2518141"/>
            <a:ext cx="1399032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D344F-4211-45D1-9B10-96E76F75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1519549"/>
            <a:ext cx="481584" cy="4815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8B509C-4964-40CB-AA5F-A6C17E3B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1510011"/>
            <a:ext cx="481584" cy="4815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2F2F48-F87D-4FC2-81FC-4385DA48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00473"/>
            <a:ext cx="481584" cy="4815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3AA64F-703E-42A2-87DD-1EEF455C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20" y="2608675"/>
            <a:ext cx="345948" cy="345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0583A3-632F-4F1E-AF05-ECBB46A0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8" y="2538268"/>
            <a:ext cx="481584" cy="4815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C56BE9-6877-49C8-A4D9-72981D5A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98" y="3318784"/>
            <a:ext cx="1337260" cy="13372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1170E6-F256-4F5B-9BD3-845B5A8E7EFC}"/>
              </a:ext>
            </a:extLst>
          </p:cNvPr>
          <p:cNvSpPr txBox="1"/>
          <p:nvPr/>
        </p:nvSpPr>
        <p:spPr>
          <a:xfrm>
            <a:off x="5247804" y="1487803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Deployment</a:t>
            </a:r>
            <a:r>
              <a:rPr lang="ko-KR" altLang="en-US" sz="1000" dirty="0"/>
              <a:t> </a:t>
            </a:r>
            <a:r>
              <a:rPr lang="en-US" altLang="ko-KR" sz="1000" dirty="0"/>
              <a:t>over</a:t>
            </a:r>
            <a:r>
              <a:rPr lang="ko-KR" altLang="en-US" sz="1000" dirty="0"/>
              <a:t> </a:t>
            </a:r>
            <a:r>
              <a:rPr lang="en-US" altLang="ko-KR" sz="1000" dirty="0"/>
              <a:t>multiple</a:t>
            </a:r>
            <a:r>
              <a:rPr lang="ko-KR" altLang="en-US" sz="1000" dirty="0"/>
              <a:t> </a:t>
            </a:r>
            <a:r>
              <a:rPr lang="en-US" altLang="ko-KR" sz="1000" dirty="0"/>
              <a:t>servers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1AC8DA-DA53-498E-89B4-7B64962D77E8}"/>
              </a:ext>
            </a:extLst>
          </p:cNvPr>
          <p:cNvSpPr txBox="1"/>
          <p:nvPr/>
        </p:nvSpPr>
        <p:spPr>
          <a:xfrm>
            <a:off x="5247804" y="237518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CPU, Memory Quota </a:t>
            </a:r>
            <a:r>
              <a:rPr lang="ko-KR" altLang="en-US" sz="1000" dirty="0"/>
              <a:t>불편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77E0A-BAAE-466D-9438-8CEED3E4797F}"/>
              </a:ext>
            </a:extLst>
          </p:cNvPr>
          <p:cNvSpPr txBox="1"/>
          <p:nvPr/>
        </p:nvSpPr>
        <p:spPr>
          <a:xfrm>
            <a:off x="5247804" y="3296825"/>
            <a:ext cx="2552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Container Orchestration </a:t>
            </a:r>
            <a:r>
              <a:rPr lang="ko-KR" altLang="en-US" sz="1000" dirty="0">
                <a:solidFill>
                  <a:srgbClr val="FF0000"/>
                </a:solidFill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338984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허브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허브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695415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https://www.docker.com/pricing</a:t>
            </a:r>
            <a:endParaRPr kumimoji="1" lang="en" altLang="ko-Kore-KR" sz="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20D14C-51A9-4ABA-B871-08A0E9B89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91215"/>
            <a:ext cx="7918704" cy="36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1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Registry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Registry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585687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3"/>
              </a:rPr>
              <a:t>https://landscape.cncf.io/card-mode?category=container-registry</a:t>
            </a:r>
            <a:endParaRPr kumimoji="1" lang="en-US" altLang="ko-Kore-KR" sz="700" dirty="0"/>
          </a:p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4"/>
              </a:rPr>
              <a:t>https://www.cncf.io/</a:t>
            </a:r>
            <a:endParaRPr kumimoji="1" lang="en" altLang="ko-Kore-KR" sz="7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1DFD81-15C6-470C-8329-58E03F70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2175"/>
            <a:ext cx="9144000" cy="1536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FCFBE-10EF-4BBD-8D9A-0A45094B95A8}"/>
              </a:ext>
            </a:extLst>
          </p:cNvPr>
          <p:cNvSpPr/>
          <p:nvPr/>
        </p:nvSpPr>
        <p:spPr>
          <a:xfrm>
            <a:off x="2528316" y="1810512"/>
            <a:ext cx="1184148" cy="165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2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Public Cloud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Registry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Public Cloud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Registry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7255-A40B-40FD-AB9E-302EC074DE78}"/>
              </a:ext>
            </a:extLst>
          </p:cNvPr>
          <p:cNvSpPr txBox="1"/>
          <p:nvPr/>
        </p:nvSpPr>
        <p:spPr>
          <a:xfrm>
            <a:off x="720000" y="1161637"/>
            <a:ext cx="770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Google Container Registry(GCR)</a:t>
            </a:r>
          </a:p>
          <a:p>
            <a:r>
              <a:rPr lang="en-US" altLang="ko-KR" sz="1000" dirty="0">
                <a:hlinkClick r:id="rId3"/>
              </a:rPr>
              <a:t>https://cloud.google.com/container-registry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Amazon Elastic Container Registry(Amazon ECR)</a:t>
            </a:r>
          </a:p>
          <a:p>
            <a:r>
              <a:rPr lang="en-US" altLang="ko-KR" sz="1000" dirty="0">
                <a:hlinkClick r:id="rId4"/>
              </a:rPr>
              <a:t>https://aws.amazon.com/ko/ecr/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Azure Container Registry(ACR)</a:t>
            </a:r>
          </a:p>
          <a:p>
            <a:r>
              <a:rPr lang="en-US" altLang="ko-KR" sz="1000" dirty="0">
                <a:hlinkClick r:id="rId5"/>
              </a:rPr>
              <a:t>https://azure.microsoft.com/en-us/services/container-registry/#overview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NAVER Cloud Container Registry</a:t>
            </a:r>
            <a:br>
              <a:rPr lang="en-US" altLang="ko-KR" sz="1000" dirty="0"/>
            </a:br>
            <a:r>
              <a:rPr lang="en-US" altLang="ko-KR" sz="1000" dirty="0">
                <a:hlinkClick r:id="rId6"/>
              </a:rPr>
              <a:t>https://www.ncloud.com/product/compute/containerRegistry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903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en-US" altLang="ko-KR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Overview</a:t>
            </a:r>
            <a:br>
              <a:rPr lang="en-US" altLang="ko-KR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br>
              <a:rPr lang="en-US" altLang="ko-KR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이전</a:t>
            </a:r>
            <a:r>
              <a:rPr lang="en-US" altLang="ko-KR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이후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장단점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</a:p>
          <a:p>
            <a:pPr lvl="0" indent="-307975">
              <a:buClr>
                <a:schemeClr val="dk1"/>
              </a:buClr>
              <a:buSzPts val="1250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가상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머신과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도커의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차이</a:t>
            </a:r>
            <a:endParaRPr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아키텍쳐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Public Cloud Container Service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도커의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한계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허브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Public Cloud Registry</a:t>
            </a:r>
            <a:endParaRPr sz="12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22A633-CEB3-AB41-9DED-6751A423AAF1}"/>
              </a:ext>
            </a:extLst>
          </p:cNvPr>
          <p:cNvSpPr/>
          <p:nvPr/>
        </p:nvSpPr>
        <p:spPr>
          <a:xfrm>
            <a:off x="5099274" y="2611737"/>
            <a:ext cx="3580109" cy="821801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이전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이후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1488E-75E8-4B4E-8282-285AFD3B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69" y="310122"/>
            <a:ext cx="2006062" cy="200606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C7D89E-CF32-4244-AAFF-627C03074DC5}"/>
              </a:ext>
            </a:extLst>
          </p:cNvPr>
          <p:cNvCxnSpPr>
            <a:stCxn id="3" idx="1"/>
          </p:cNvCxnSpPr>
          <p:nvPr/>
        </p:nvCxnSpPr>
        <p:spPr>
          <a:xfrm flipH="1">
            <a:off x="836908" y="1313153"/>
            <a:ext cx="27320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36ECF9-9AED-8247-9469-1A56719B89AC}"/>
              </a:ext>
            </a:extLst>
          </p:cNvPr>
          <p:cNvCxnSpPr>
            <a:stCxn id="3" idx="3"/>
          </p:cNvCxnSpPr>
          <p:nvPr/>
        </p:nvCxnSpPr>
        <p:spPr>
          <a:xfrm>
            <a:off x="5575031" y="1313153"/>
            <a:ext cx="26313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8288D-765E-844F-B47D-6F6AC5E746EF}"/>
              </a:ext>
            </a:extLst>
          </p:cNvPr>
          <p:cNvSpPr/>
          <p:nvPr/>
        </p:nvSpPr>
        <p:spPr>
          <a:xfrm>
            <a:off x="836908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72218D-1B05-1248-B7C4-73895D4B92C4}"/>
              </a:ext>
            </a:extLst>
          </p:cNvPr>
          <p:cNvSpPr/>
          <p:nvPr/>
        </p:nvSpPr>
        <p:spPr>
          <a:xfrm>
            <a:off x="5495844" y="2235496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OS</a:t>
            </a:r>
            <a:r>
              <a:rPr kumimoji="1" lang="ko-KR" altLang="en-US" dirty="0">
                <a:solidFill>
                  <a:schemeClr val="tx1"/>
                </a:solidFill>
              </a:rPr>
              <a:t>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59242-0A8D-A74C-BFE4-FC78740D31CE}"/>
              </a:ext>
            </a:extLst>
          </p:cNvPr>
          <p:cNvSpPr/>
          <p:nvPr/>
        </p:nvSpPr>
        <p:spPr>
          <a:xfrm>
            <a:off x="836907" y="18089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R" altLang="en-US" dirty="0">
                <a:solidFill>
                  <a:schemeClr val="tx1"/>
                </a:solidFill>
              </a:rPr>
              <a:t>준비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5B08B-FD9F-5940-8ABC-D6C902CF3172}"/>
              </a:ext>
            </a:extLst>
          </p:cNvPr>
          <p:cNvSpPr/>
          <p:nvPr/>
        </p:nvSpPr>
        <p:spPr>
          <a:xfrm>
            <a:off x="5494483" y="1814310"/>
            <a:ext cx="2789695" cy="309966"/>
          </a:xfrm>
          <a:prstGeom prst="rect">
            <a:avLst/>
          </a:prstGeom>
          <a:solidFill>
            <a:schemeClr val="tx2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Server </a:t>
            </a:r>
            <a:r>
              <a:rPr kumimoji="1" lang="ko-Kore-KR" altLang="en-US" dirty="0">
                <a:solidFill>
                  <a:schemeClr val="tx1"/>
                </a:solidFill>
              </a:rPr>
              <a:t>준비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144EAA-013F-3145-9EA7-0C3F97C821FE}"/>
              </a:ext>
            </a:extLst>
          </p:cNvPr>
          <p:cNvSpPr/>
          <p:nvPr/>
        </p:nvSpPr>
        <p:spPr>
          <a:xfrm>
            <a:off x="836907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DataBase</a:t>
            </a:r>
            <a:r>
              <a:rPr kumimoji="1" lang="ko-KR" altLang="en-US" dirty="0">
                <a:solidFill>
                  <a:schemeClr val="tx1"/>
                </a:solidFill>
              </a:rPr>
              <a:t> 설치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A20DD-3983-1243-9143-43E204E19CEF}"/>
              </a:ext>
            </a:extLst>
          </p:cNvPr>
          <p:cNvSpPr/>
          <p:nvPr/>
        </p:nvSpPr>
        <p:spPr>
          <a:xfrm>
            <a:off x="5495843" y="265668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Database image </a:t>
            </a:r>
            <a:r>
              <a:rPr kumimoji="1" lang="ko-KR" altLang="en-US" dirty="0">
                <a:solidFill>
                  <a:schemeClr val="tx1"/>
                </a:solidFill>
              </a:rPr>
              <a:t>다운로드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B9782-73E5-564F-BB72-EA871B8B75F1}"/>
              </a:ext>
            </a:extLst>
          </p:cNvPr>
          <p:cNvSpPr/>
          <p:nvPr/>
        </p:nvSpPr>
        <p:spPr>
          <a:xfrm>
            <a:off x="836906" y="3123572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Configuration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9EE411-26CF-5F41-90C9-0A3431DDEA04}"/>
              </a:ext>
            </a:extLst>
          </p:cNvPr>
          <p:cNvSpPr/>
          <p:nvPr/>
        </p:nvSpPr>
        <p:spPr>
          <a:xfrm>
            <a:off x="836906" y="3608375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run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AF433A-793B-664C-91E2-64143091F8E4}"/>
              </a:ext>
            </a:extLst>
          </p:cNvPr>
          <p:cNvSpPr/>
          <p:nvPr/>
        </p:nvSpPr>
        <p:spPr>
          <a:xfrm>
            <a:off x="5494482" y="3077868"/>
            <a:ext cx="2789695" cy="3099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docker run … 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3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장단점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장단점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E905B1-7F6C-9F42-BCFD-BBFEE21EDB3A}"/>
              </a:ext>
            </a:extLst>
          </p:cNvPr>
          <p:cNvSpPr/>
          <p:nvPr/>
        </p:nvSpPr>
        <p:spPr>
          <a:xfrm>
            <a:off x="720000" y="1161637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장점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02E937-1ACF-1142-83AA-490A6B667AA6}"/>
              </a:ext>
            </a:extLst>
          </p:cNvPr>
          <p:cNvSpPr/>
          <p:nvPr/>
        </p:nvSpPr>
        <p:spPr>
          <a:xfrm>
            <a:off x="4804477" y="1150569"/>
            <a:ext cx="3619525" cy="309966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단점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4FD79-4D27-374C-87A7-670441AB6689}"/>
              </a:ext>
            </a:extLst>
          </p:cNvPr>
          <p:cNvSpPr txBox="1"/>
          <p:nvPr/>
        </p:nvSpPr>
        <p:spPr>
          <a:xfrm>
            <a:off x="706140" y="1701760"/>
            <a:ext cx="36333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간단하고 빠른 실행 환경 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경우에 따라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가볍고 빠른 실행 속도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하드웨어 자원의 효율적 사용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이전과 배포가 자유로움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강력한 커뮤니티의 지원</a:t>
            </a:r>
            <a:r>
              <a:rPr kumimoji="1" lang="en-US" altLang="ko-Kore-KR" dirty="0"/>
              <a:t>(docker hub)</a:t>
            </a:r>
            <a:endParaRPr kumimoji="1"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E85CA-C96E-1849-B13E-EFA3141C80BA}"/>
              </a:ext>
            </a:extLst>
          </p:cNvPr>
          <p:cNvSpPr txBox="1"/>
          <p:nvPr/>
        </p:nvSpPr>
        <p:spPr>
          <a:xfrm>
            <a:off x="4790615" y="1701759"/>
            <a:ext cx="3633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Learning Curve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호스트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에 따른 성능 차이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커스터마이즈의</a:t>
            </a:r>
            <a:r>
              <a:rPr kumimoji="1" lang="ko-KR" altLang="en-US" dirty="0"/>
              <a:t> 고통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이미지 최적화 필요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리눅스 친화적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보안 문제</a:t>
            </a:r>
            <a:r>
              <a:rPr kumimoji="1" lang="en-US" altLang="ko-KR" dirty="0"/>
              <a:t>(host OS </a:t>
            </a:r>
            <a:r>
              <a:rPr kumimoji="1" lang="ko-KR" altLang="en-US" dirty="0"/>
              <a:t>커널 공유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038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가상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머신과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1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가상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머신과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1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66AC88-61E5-45B5-BF03-EF2C5AC7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5" y="1196869"/>
            <a:ext cx="6937629" cy="35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가상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머신과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2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가상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머신과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2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1026" name="Picture 2" descr="text">
            <a:extLst>
              <a:ext uri="{FF2B5EF4-FFF2-40B4-BE49-F238E27FC236}">
                <a16:creationId xmlns:a16="http://schemas.microsoft.com/office/drawing/2014/main" id="{CB8DA7E6-47DA-2B43-9B35-445DE724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68" y="1159044"/>
            <a:ext cx="4869863" cy="34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7E67D-BAB5-874B-BF57-CD68EACE5A7F}"/>
              </a:ext>
            </a:extLst>
          </p:cNvPr>
          <p:cNvSpPr txBox="1"/>
          <p:nvPr/>
        </p:nvSpPr>
        <p:spPr>
          <a:xfrm>
            <a:off x="720000" y="4645516"/>
            <a:ext cx="796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ko-Kore-KR" sz="700" dirty="0">
                <a:hlinkClick r:id="rId4"/>
              </a:rPr>
              <a:t>https://rokrokss.com/post/2019/10/17/%EB%8F%84%EC%BB%A4-Docker-%EC%A0%95%EB%A6%AC.html</a:t>
            </a:r>
            <a:endParaRPr kumimoji="1" lang="en" altLang="ko-Kore-KR" sz="700" dirty="0"/>
          </a:p>
          <a:p>
            <a:pPr marL="228600" indent="-228600">
              <a:buAutoNum type="arabicPeriod"/>
            </a:pPr>
            <a:r>
              <a:rPr kumimoji="1" lang="en-US" altLang="en-US" sz="700" dirty="0">
                <a:hlinkClick r:id="rId5"/>
              </a:rPr>
              <a:t>https://www.alpinelinux.org/about/</a:t>
            </a:r>
            <a:endParaRPr kumimoji="1" lang="ko-Kore-KR" altLang="en-US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6378A-F919-6B44-99E2-17AA67E89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275" y="819916"/>
            <a:ext cx="1072783" cy="371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19CF9-EECB-A247-9D74-BE2DD873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904" y="935256"/>
            <a:ext cx="1329164" cy="883503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3CFADDC-53C9-074D-B4A1-832EE5A99C32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 flipV="1">
            <a:off x="4911070" y="611911"/>
            <a:ext cx="675592" cy="1091602"/>
          </a:xfrm>
          <a:prstGeom prst="bentConnector4">
            <a:avLst>
              <a:gd name="adj1" fmla="val -33837"/>
              <a:gd name="adj2" fmla="val 1001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42CB57-1645-4967-9DCF-9DC39DD8C8F7}"/>
              </a:ext>
            </a:extLst>
          </p:cNvPr>
          <p:cNvSpPr txBox="1"/>
          <p:nvPr/>
        </p:nvSpPr>
        <p:spPr>
          <a:xfrm>
            <a:off x="6975891" y="3250767"/>
            <a:ext cx="1540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08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가상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머신과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도커의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차이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BD7E-B2BB-B34E-ADF0-B806300F1C7D}"/>
              </a:ext>
            </a:extLst>
          </p:cNvPr>
          <p:cNvSpPr txBox="1"/>
          <p:nvPr/>
        </p:nvSpPr>
        <p:spPr>
          <a:xfrm>
            <a:off x="968644" y="1302950"/>
            <a:ext cx="6439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각 </a:t>
            </a:r>
            <a:r>
              <a:rPr kumimoji="1" lang="en-US" altLang="ko-KR" dirty="0"/>
              <a:t>VM</a:t>
            </a:r>
            <a:r>
              <a:rPr kumimoji="1" lang="ko-KR" altLang="en-US" dirty="0"/>
              <a:t>은 자체 운영체제가 필요하다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일반적으로 크기가 크다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시작이 느리고 이동이 어렵다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유지관리와 업그레이드등의 문제점이 있다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905A8-D530-394D-B1A6-6CD6C9C3CDBA}"/>
              </a:ext>
            </a:extLst>
          </p:cNvPr>
          <p:cNvSpPr txBox="1"/>
          <p:nvPr/>
        </p:nvSpPr>
        <p:spPr>
          <a:xfrm>
            <a:off x="968643" y="2542407"/>
            <a:ext cx="6772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커널</a:t>
            </a:r>
            <a:r>
              <a:rPr kumimoji="1" lang="en-US" altLang="ko-KR" dirty="0"/>
              <a:t>(OS)</a:t>
            </a:r>
            <a:r>
              <a:rPr kumimoji="1" lang="ko-KR" altLang="en-US" dirty="0"/>
              <a:t>을 공유한다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라이브리러와 바이너리만 가지고 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다른 프로세스와 격리된 환경을 제공한다</a:t>
            </a:r>
            <a:r>
              <a:rPr kumimoji="1" lang="en-US" altLang="ko-KR" dirty="0"/>
              <a:t>.</a:t>
            </a:r>
            <a:endParaRPr kumimoji="1" lang="en-US" altLang="ko-KR" baseline="30000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베어 메탈의 환경과 비슷한 수준의 성능을 제공한다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맥</a:t>
            </a:r>
            <a:r>
              <a:rPr kumimoji="1" lang="en-US" altLang="ko-KR" dirty="0"/>
              <a:t>/</a:t>
            </a:r>
            <a:r>
              <a:rPr kumimoji="1" lang="ko-KR" altLang="en-US" dirty="0"/>
              <a:t>윈도우 제외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build once and run anywhere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호스트의 커널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공유에 따른 문제점이 있다</a:t>
            </a:r>
            <a:r>
              <a:rPr kumimoji="1" lang="en-US" altLang="ko-KR" dirty="0"/>
              <a:t>.)</a:t>
            </a:r>
            <a:r>
              <a:rPr kumimoji="1" lang="en-US" altLang="ko-KR" baseline="30000" dirty="0"/>
              <a:t>1,2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C3870-0BA7-554E-8E19-B15AB1535EFD}"/>
              </a:ext>
            </a:extLst>
          </p:cNvPr>
          <p:cNvSpPr txBox="1"/>
          <p:nvPr/>
        </p:nvSpPr>
        <p:spPr>
          <a:xfrm>
            <a:off x="720000" y="4477540"/>
            <a:ext cx="7966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" altLang="ko-Kore-KR" sz="700" dirty="0">
                <a:hlinkClick r:id="rId3"/>
              </a:rPr>
              <a:t>http://syscore.sejong.ac.kr/~woongbak/publications/DJ26.pdf</a:t>
            </a:r>
            <a:endParaRPr kumimoji="1" lang="en" altLang="ko-Kore-KR" sz="700" dirty="0"/>
          </a:p>
          <a:p>
            <a:pPr marL="228600" indent="-228600">
              <a:buAutoNum type="arabicPeriod"/>
            </a:pPr>
            <a:r>
              <a:rPr kumimoji="1" lang="en" altLang="ko-Kore-KR" sz="700" dirty="0">
                <a:hlinkClick r:id="rId4"/>
              </a:rPr>
              <a:t>https://</a:t>
            </a:r>
            <a:r>
              <a:rPr kumimoji="1" lang="en" altLang="ko-Kore-KR" sz="700" dirty="0" err="1">
                <a:hlinkClick r:id="rId4"/>
              </a:rPr>
              <a:t>deview.kr</a:t>
            </a:r>
            <a:r>
              <a:rPr kumimoji="1" lang="en" altLang="ko-Kore-KR" sz="700" dirty="0">
                <a:hlinkClick r:id="rId4"/>
              </a:rPr>
              <a:t>/data/</a:t>
            </a:r>
            <a:r>
              <a:rPr kumimoji="1" lang="en" altLang="ko-Kore-KR" sz="700" dirty="0" err="1">
                <a:hlinkClick r:id="rId4"/>
              </a:rPr>
              <a:t>deview</a:t>
            </a:r>
            <a:r>
              <a:rPr kumimoji="1" lang="en" altLang="ko-Kore-KR" sz="700" dirty="0">
                <a:hlinkClick r:id="rId4"/>
              </a:rPr>
              <a:t>/session/attach/1400_T3_%E1%84%89%E1%85%B5%E1%86%B7%E1%84%8C%E1%85%A2%E1%84%92%E1%85%AE%E1%86%AB_Container%E1%84%87%E1%85%A9%E1%84%8B%E1%85%A1%E1%86%AB%E1%84%8B%E1%85%B5%E1%84%8B%E1%85%A3%E1%84%80%E1%85%B5(</a:t>
            </a:r>
            <a:r>
              <a:rPr kumimoji="1" lang="en" altLang="ko-Kore-KR" sz="700" dirty="0" err="1">
                <a:hlinkClick r:id="rId4"/>
              </a:rPr>
              <a:t>docker,kubernetes</a:t>
            </a:r>
            <a:r>
              <a:rPr kumimoji="1" lang="en" altLang="ko-Kore-KR" sz="700" dirty="0">
                <a:hlinkClick r:id="rId4"/>
              </a:rPr>
              <a:t>).pdf</a:t>
            </a:r>
            <a:endParaRPr kumimoji="1" lang="ko-Kore-KR" altLang="en-US" sz="700" dirty="0"/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가상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머신과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CAD45-092E-3A4C-A708-4BBC9433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04" y="2610572"/>
            <a:ext cx="1384996" cy="1384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D4440E-5EDA-7E49-8D41-CF58A459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80" y="1147932"/>
            <a:ext cx="1242169" cy="11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도커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아키텍쳐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아키텍쳐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21F5C6-1E34-402D-AF19-700E2859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2" y="995506"/>
            <a:ext cx="6163056" cy="37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0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퍼블릭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클라우드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컨테이너 서비스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315;p33">
            <a:extLst>
              <a:ext uri="{FF2B5EF4-FFF2-40B4-BE49-F238E27FC236}">
                <a16:creationId xmlns:a16="http://schemas.microsoft.com/office/drawing/2014/main" id="{CE2F06C6-5C65-A54E-88D6-D12CB9A1C45B}"/>
              </a:ext>
            </a:extLst>
          </p:cNvPr>
          <p:cNvSpPr txBox="1"/>
          <p:nvPr/>
        </p:nvSpPr>
        <p:spPr>
          <a:xfrm>
            <a:off x="5587139" y="105563"/>
            <a:ext cx="2897747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퍼블릭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클라우드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컨테이너 서비스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6772A-974F-CD4A-A0E6-DA871079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58" y="1209583"/>
            <a:ext cx="2123268" cy="569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DBF26D-0A0F-FE40-81AD-9E229E38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139" y="2051980"/>
            <a:ext cx="1091660" cy="10916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F5B85A-F39B-4574-88E8-B5BFE239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098" y="1794503"/>
            <a:ext cx="1606615" cy="1606615"/>
          </a:xfrm>
          <a:prstGeom prst="rect">
            <a:avLst/>
          </a:prstGeom>
        </p:spPr>
      </p:pic>
      <p:pic>
        <p:nvPicPr>
          <p:cNvPr id="1026" name="Picture 2" descr="Windows Containers and Azure">
            <a:extLst>
              <a:ext uri="{FF2B5EF4-FFF2-40B4-BE49-F238E27FC236}">
                <a16:creationId xmlns:a16="http://schemas.microsoft.com/office/drawing/2014/main" id="{D771A6FF-5A68-4B7D-A04E-8D9EF18E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10" y="3227830"/>
            <a:ext cx="1332977" cy="13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16C85-8AFA-4EF8-B1F9-4A5D29EE6D87}"/>
              </a:ext>
            </a:extLst>
          </p:cNvPr>
          <p:cNvSpPr txBox="1"/>
          <p:nvPr/>
        </p:nvSpPr>
        <p:spPr>
          <a:xfrm>
            <a:off x="720000" y="4695415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ore-KR" sz="700" dirty="0">
                <a:hlinkClick r:id="rId7"/>
              </a:rPr>
              <a:t>https://azure.microsoft.com/ko-kr/updates/azure-container-service-will-retire-on-january-31-2020/</a:t>
            </a:r>
            <a:endParaRPr kumimoji="1" lang="en" altLang="ko-Kore-KR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D044-1C99-4A9A-AF1A-BFCC34B9EBEA}"/>
              </a:ext>
            </a:extLst>
          </p:cNvPr>
          <p:cNvSpPr txBox="1"/>
          <p:nvPr/>
        </p:nvSpPr>
        <p:spPr>
          <a:xfrm>
            <a:off x="1888829" y="3143640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Google Compute Engine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1B202-011D-4DBC-BDC8-70AC97EA61C0}"/>
              </a:ext>
            </a:extLst>
          </p:cNvPr>
          <p:cNvSpPr txBox="1"/>
          <p:nvPr/>
        </p:nvSpPr>
        <p:spPr>
          <a:xfrm>
            <a:off x="1888829" y="4352445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Azure Container Service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EE928A-618C-4B53-A5F5-375BA1102854}"/>
              </a:ext>
            </a:extLst>
          </p:cNvPr>
          <p:cNvSpPr txBox="1"/>
          <p:nvPr/>
        </p:nvSpPr>
        <p:spPr>
          <a:xfrm>
            <a:off x="1648060" y="1698301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Amazon Elastic Container Service</a:t>
            </a:r>
            <a:endParaRPr lang="ko-KR" altLang="en-US" sz="10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D00729-0CED-4BFF-995B-2127CA4015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>
            <a:off x="3576626" y="1494578"/>
            <a:ext cx="2556343" cy="557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2771E5E-1A48-4B4F-B76D-29AF8E6685E3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3415713" y="2597810"/>
            <a:ext cx="217142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666A24B-3E6C-43FE-8518-DA2FB613025C}"/>
              </a:ext>
            </a:extLst>
          </p:cNvPr>
          <p:cNvCxnSpPr>
            <a:stCxn id="1026" idx="3"/>
            <a:endCxn id="10" idx="2"/>
          </p:cNvCxnSpPr>
          <p:nvPr/>
        </p:nvCxnSpPr>
        <p:spPr>
          <a:xfrm flipV="1">
            <a:off x="3331287" y="3143640"/>
            <a:ext cx="2801682" cy="750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20827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569</Words>
  <Application>Microsoft Office PowerPoint</Application>
  <PresentationFormat>화면 슬라이드 쇼(16:9)</PresentationFormat>
  <Paragraphs>100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Roboto Condensed Light</vt:lpstr>
      <vt:lpstr>Bigshot One</vt:lpstr>
      <vt:lpstr>Arial</vt:lpstr>
      <vt:lpstr>BM JUA OTF</vt:lpstr>
      <vt:lpstr>Malgun Gothic</vt:lpstr>
      <vt:lpstr>Nunito</vt:lpstr>
      <vt:lpstr>Calibri</vt:lpstr>
      <vt:lpstr>Georgia</vt:lpstr>
      <vt:lpstr>Korean Minimalist Style Pitch Deck by Slidesgo</vt:lpstr>
      <vt:lpstr>Docker  Kubernetes</vt:lpstr>
      <vt:lpstr>Agenda</vt:lpstr>
      <vt:lpstr>도커 이전/이후</vt:lpstr>
      <vt:lpstr>도커 장단점</vt:lpstr>
      <vt:lpstr>가상 머신과 도커 1</vt:lpstr>
      <vt:lpstr>가상 머신과 도커 2</vt:lpstr>
      <vt:lpstr>가상 머신과 도커의 차이</vt:lpstr>
      <vt:lpstr>도커 아키텍쳐</vt:lpstr>
      <vt:lpstr>퍼블릭 클라우드 컨테이너 서비스</vt:lpstr>
      <vt:lpstr>도커의 한계</vt:lpstr>
      <vt:lpstr>도커 허브</vt:lpstr>
      <vt:lpstr>도커 Registry</vt:lpstr>
      <vt:lpstr>Public Cloud Registry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25</cp:revision>
  <dcterms:modified xsi:type="dcterms:W3CDTF">2022-01-09T10:41:41Z</dcterms:modified>
</cp:coreProperties>
</file>